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19"/>
  </p:handoutMasterIdLst>
  <p:sldIdLst>
    <p:sldId id="256" r:id="rId4"/>
    <p:sldId id="289" r:id="rId6"/>
    <p:sldId id="312" r:id="rId7"/>
    <p:sldId id="271" r:id="rId8"/>
    <p:sldId id="306" r:id="rId9"/>
    <p:sldId id="323" r:id="rId10"/>
    <p:sldId id="297" r:id="rId11"/>
    <p:sldId id="298" r:id="rId12"/>
    <p:sldId id="307" r:id="rId13"/>
    <p:sldId id="308" r:id="rId14"/>
    <p:sldId id="300" r:id="rId15"/>
    <p:sldId id="309" r:id="rId16"/>
    <p:sldId id="310" r:id="rId17"/>
    <p:sldId id="285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-3" userDrawn="1">
          <p15:clr>
            <a:srgbClr val="A4A3A4"/>
          </p15:clr>
        </p15:guide>
        <p15:guide id="4" orient="horz" pos="4314" userDrawn="1">
          <p15:clr>
            <a:srgbClr val="A4A3A4"/>
          </p15:clr>
        </p15:guide>
        <p15:guide id="5" orient="horz" pos="2177" userDrawn="1">
          <p15:clr>
            <a:srgbClr val="A4A3A4"/>
          </p15:clr>
        </p15:guide>
        <p15:guide id="6" pos="3911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 pos="-3"/>
        <p:guide orient="horz" pos="4314"/>
        <p:guide orient="horz" pos="2177"/>
        <p:guide pos="3911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9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26.png"/><Relationship Id="rId7" Type="http://schemas.openxmlformats.org/officeDocument/2006/relationships/tags" Target="../tags/tag83.xml"/><Relationship Id="rId6" Type="http://schemas.openxmlformats.org/officeDocument/2006/relationships/image" Target="../media/image25.png"/><Relationship Id="rId5" Type="http://schemas.openxmlformats.org/officeDocument/2006/relationships/tags" Target="../tags/tag82.xml"/><Relationship Id="rId4" Type="http://schemas.openxmlformats.org/officeDocument/2006/relationships/image" Target="../media/image24.png"/><Relationship Id="rId3" Type="http://schemas.openxmlformats.org/officeDocument/2006/relationships/tags" Target="../tags/tag81.xml"/><Relationship Id="rId2" Type="http://schemas.microsoft.com/office/2007/relationships/hdphoto" Target="../media/image7.wdp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image" Target="../media/image28.png"/><Relationship Id="rId11" Type="http://schemas.openxmlformats.org/officeDocument/2006/relationships/tags" Target="../tags/tag85.xml"/><Relationship Id="rId10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9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microsoft.com/office/2007/relationships/hdphoto" Target="../media/image7.wdp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8.jpeg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microsoft.com/office/2007/relationships/hdphoto" Target="../media/image7.wdp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0.jpeg"/><Relationship Id="rId16" Type="http://schemas.openxmlformats.org/officeDocument/2006/relationships/image" Target="../media/image9.png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0" Type="http://schemas.openxmlformats.org/officeDocument/2006/relationships/notesSlide" Target="../notesSlides/notesSlide6.xml"/><Relationship Id="rId2" Type="http://schemas.microsoft.com/office/2007/relationships/hdphoto" Target="../media/image7.wdp"/><Relationship Id="rId19" Type="http://schemas.openxmlformats.org/officeDocument/2006/relationships/slideLayout" Target="../slideLayouts/slideLayout19.xml"/><Relationship Id="rId18" Type="http://schemas.openxmlformats.org/officeDocument/2006/relationships/image" Target="../media/image13.png"/><Relationship Id="rId17" Type="http://schemas.openxmlformats.org/officeDocument/2006/relationships/image" Target="../media/image12.png"/><Relationship Id="rId16" Type="http://schemas.openxmlformats.org/officeDocument/2006/relationships/image" Target="../media/image11.png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8.png"/><Relationship Id="rId2" Type="http://schemas.microsoft.com/office/2007/relationships/hdphoto" Target="../media/image7.wdp"/><Relationship Id="rId19" Type="http://schemas.openxmlformats.org/officeDocument/2006/relationships/image" Target="../media/image17.png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1" Type="http://schemas.openxmlformats.org/officeDocument/2006/relationships/notesSlide" Target="../notesSlides/notesSlide8.xml"/><Relationship Id="rId20" Type="http://schemas.openxmlformats.org/officeDocument/2006/relationships/slideLayout" Target="../slideLayouts/slideLayout7.xml"/><Relationship Id="rId2" Type="http://schemas.microsoft.com/office/2007/relationships/hdphoto" Target="../media/image7.wdp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image" Target="../media/image23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127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89050" y="2910205"/>
            <a:ext cx="3418205" cy="3352165"/>
            <a:chOff x="9140" y="4644"/>
            <a:chExt cx="5383" cy="5279"/>
          </a:xfrm>
        </p:grpSpPr>
        <p:grpSp>
          <p:nvGrpSpPr>
            <p:cNvPr id="3" name="组合 2"/>
            <p:cNvGrpSpPr/>
            <p:nvPr/>
          </p:nvGrpSpPr>
          <p:grpSpPr>
            <a:xfrm>
              <a:off x="10511" y="4727"/>
              <a:ext cx="4012" cy="5197"/>
              <a:chOff x="11839" y="4739"/>
              <a:chExt cx="4014" cy="5059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12400" y="4746"/>
                <a:ext cx="1415" cy="198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13905" y="4739"/>
                <a:ext cx="1389" cy="1984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1839" y="6836"/>
                <a:ext cx="1966" cy="1417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13805" y="6822"/>
                <a:ext cx="2048" cy="1417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12887" y="8382"/>
                <a:ext cx="1942" cy="1417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 rot="0">
              <a:off x="9140" y="4644"/>
              <a:ext cx="1290" cy="5257"/>
              <a:chOff x="-782" y="4783"/>
              <a:chExt cx="1253" cy="5290"/>
            </a:xfrm>
          </p:grpSpPr>
          <p:sp>
            <p:nvSpPr>
              <p:cNvPr id="30" name="PA-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-782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31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-703" y="5666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学科竞赛</a:t>
                </a:r>
                <a:endParaRPr lang="zh-CN" altLang="en-US" sz="36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4872355" y="2980055"/>
            <a:ext cx="7383780" cy="2928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先进成图技术与产品信息建模创新大赛全国一等奖（计算机建模组）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先进成图技术与产品信息建模创新大赛全国三等奖（图学基础知识组）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2021 全国大学生数学建模竞赛广东省分赛二等奖（队长）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 CAD 机械设计职业技能竞赛个人三等奖 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广东省第一届职业技能大赛广东省 CAD 机械设计职业技能竞赛团体三等奖</a:t>
            </a:r>
            <a:endParaRPr lang="zh-CN" altLang="en-US" sz="16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27" y="3463585"/>
            <a:ext cx="4752975" cy="25622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15495" r="50075" b="10677"/>
          <a:stretch>
            <a:fillRect/>
          </a:stretch>
        </p:blipFill>
        <p:spPr>
          <a:xfrm>
            <a:off x="1972198" y="3488708"/>
            <a:ext cx="2281499" cy="253710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6716" y="2947758"/>
            <a:ext cx="4240189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年广东工业大学校足球联赛冠军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47258" t="15495" r="6382" b="10677"/>
          <a:stretch>
            <a:fillRect/>
          </a:stretch>
        </p:blipFill>
        <p:spPr>
          <a:xfrm>
            <a:off x="2130456" y="3463585"/>
            <a:ext cx="2263991" cy="27112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6716" y="2947758"/>
            <a:ext cx="4240189" cy="56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年广东工业大学交融杯季军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340" r="-393"/>
          <a:stretch>
            <a:fillRect/>
          </a:stretch>
        </p:blipFill>
        <p:spPr>
          <a:xfrm>
            <a:off x="5378081" y="3457919"/>
            <a:ext cx="4347104" cy="26748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文体特长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3" y="772632"/>
            <a:ext cx="4352400" cy="189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18334" y="2958135"/>
            <a:ext cx="4352400" cy="3264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05197" y="2285187"/>
            <a:ext cx="3463330" cy="48092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感谢您的批评指正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Rectangle 11"/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/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14" descr="7b0a20202020227461726765744d6f64756c65223a202270726f636573734f6e6c696e65466f6e7473220a7d0a"/>
          <p:cNvSpPr txBox="1"/>
          <p:nvPr/>
        </p:nvSpPr>
        <p:spPr>
          <a:xfrm>
            <a:off x="8454390" y="1731010"/>
            <a:ext cx="3326765" cy="3449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民    族：汉	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籍    贯：福建省厦门市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政治面貌：群众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平均绩点：3.65/5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考级成绩：四级527 六级518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推免排名：19</a:t>
            </a:r>
            <a:r>
              <a:rPr lang="en-US" altLang="zh-CN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/43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推免院校：厦门大学</a:t>
            </a:r>
            <a:endParaRPr lang="en-US" altLang="zh-CN" sz="1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1123406" y="4155418"/>
            <a:ext cx="2606912" cy="6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周浩能</a:t>
            </a:r>
            <a:endParaRPr lang="id-ID" sz="2800" spc="1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11" name="TextBox 23"/>
          <p:cNvSpPr txBox="1"/>
          <p:nvPr/>
        </p:nvSpPr>
        <p:spPr>
          <a:xfrm>
            <a:off x="8702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86372"/>
            <a:ext cx="3023525" cy="4232935"/>
          </a:xfrm>
          <a:prstGeom prst="rect">
            <a:avLst/>
          </a:prstGeom>
        </p:spPr>
      </p:pic>
      <p:sp>
        <p:nvSpPr>
          <p:cNvPr id="18" name="Rectangle 11"/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Rectangle 11"/>
          <p:cNvSpPr/>
          <p:nvPr/>
        </p:nvSpPr>
        <p:spPr>
          <a:xfrm>
            <a:off x="152400" y="4825218"/>
            <a:ext cx="11877040" cy="1762342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16"/>
          <p:cNvSpPr txBox="1"/>
          <p:nvPr/>
        </p:nvSpPr>
        <p:spPr>
          <a:xfrm>
            <a:off x="586076" y="1463207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学业成绩</a:t>
            </a:r>
            <a:endParaRPr lang="id-ID" sz="3600" spc="100" dirty="0"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4206239" y="1731271"/>
            <a:ext cx="3572257" cy="4255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23"/>
          <p:cNvSpPr txBox="1"/>
          <p:nvPr/>
        </p:nvSpPr>
        <p:spPr>
          <a:xfrm>
            <a:off x="8702440" y="5181250"/>
            <a:ext cx="2867721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19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机械电子工程（</a:t>
            </a:r>
            <a:r>
              <a:rPr lang="en-US" altLang="zh-CN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2</a:t>
            </a:r>
            <a:r>
              <a:rPr lang="zh-CN" altLang="en-US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rPr>
              <a:t>）班</a:t>
            </a:r>
            <a:endParaRPr lang="id-ID" sz="1600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47220" y="2109538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4" y="1786372"/>
            <a:ext cx="3023525" cy="4232935"/>
          </a:xfrm>
          <a:prstGeom prst="rect">
            <a:avLst/>
          </a:prstGeom>
        </p:spPr>
      </p:pic>
      <p:sp>
        <p:nvSpPr>
          <p:cNvPr id="18" name="Rectangle 11"/>
          <p:cNvSpPr/>
          <p:nvPr/>
        </p:nvSpPr>
        <p:spPr>
          <a:xfrm>
            <a:off x="152400" y="795579"/>
            <a:ext cx="11877040" cy="317828"/>
          </a:xfrm>
          <a:prstGeom prst="rect">
            <a:avLst/>
          </a:prstGeom>
          <a:solidFill>
            <a:srgbClr val="295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50" y="2510949"/>
            <a:ext cx="4136472" cy="1510545"/>
          </a:xfrm>
          <a:prstGeom prst="rect">
            <a:avLst/>
          </a:prstGeom>
        </p:spPr>
      </p:pic>
      <p:sp>
        <p:nvSpPr>
          <p:cNvPr id="5" name="TextBox 14"/>
          <p:cNvSpPr txBox="1"/>
          <p:nvPr/>
        </p:nvSpPr>
        <p:spPr>
          <a:xfrm>
            <a:off x="654409" y="2109538"/>
            <a:ext cx="983926" cy="467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奖学金</a:t>
            </a:r>
            <a:endParaRPr lang="zh-CN" altLang="en-US" sz="1800" kern="100" dirty="0"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929261" y="2653298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</a:t>
            </a:r>
            <a:endParaRPr lang="en-US" altLang="zh-CN" kern="100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solidFill>
                <a:srgbClr val="C00000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14"/>
          <p:cNvSpPr txBox="1"/>
          <p:nvPr>
            <p:custDataLst>
              <p:tags r:id="rId3"/>
            </p:custDataLst>
          </p:nvPr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2020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904490"/>
            <a:ext cx="9671685" cy="3683000"/>
            <a:chOff x="1171" y="4574"/>
            <a:chExt cx="15231" cy="5800"/>
          </a:xfrm>
        </p:grpSpPr>
        <p:grpSp>
          <p:nvGrpSpPr>
            <p:cNvPr id="24" name="组合 23"/>
            <p:cNvGrpSpPr/>
            <p:nvPr/>
          </p:nvGrpSpPr>
          <p:grpSpPr>
            <a:xfrm>
              <a:off x="8638" y="4574"/>
              <a:ext cx="7765" cy="5800"/>
              <a:chOff x="8264" y="4607"/>
              <a:chExt cx="7765" cy="5800"/>
            </a:xfrm>
          </p:grpSpPr>
          <p:cxnSp>
            <p:nvCxnSpPr>
              <p:cNvPr id="35" name="直接连接符 34"/>
              <p:cNvCxnSpPr/>
              <p:nvPr>
                <p:custDataLst>
                  <p:tags r:id="rId4"/>
                </p:custDataLst>
              </p:nvPr>
            </p:nvCxnSpPr>
            <p:spPr>
              <a:xfrm flipH="1">
                <a:off x="8397" y="4791"/>
                <a:ext cx="0" cy="5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5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6768" cy="4264"/>
                <a:chOff x="6621781" y="3296342"/>
                <a:chExt cx="4297677" cy="2707516"/>
              </a:xfrm>
            </p:grpSpPr>
            <p:sp>
              <p:nvSpPr>
                <p:cNvPr id="9" name="矩形 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711413" y="4043048"/>
                  <a:ext cx="4043765" cy="1890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761672" y="3340182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01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7417468" y="3457759"/>
                  <a:ext cx="2849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STM32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的智能猫砂盆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038662" y="4500618"/>
                  <a:ext cx="3622887" cy="13004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5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 quick brown fox jumps over the lazy dog. The quick brown fox jumps over the lazy dog. The quick brown fox jumps over the lazy dog. 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8264" y="4607"/>
                <a:ext cx="253" cy="2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171" y="4961"/>
              <a:ext cx="7479" cy="4264"/>
              <a:chOff x="1073" y="5081"/>
              <a:chExt cx="7479" cy="426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073" y="508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47" name="组合 4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48" name="矩形 47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矩形 50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55" name="直接连接符 54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8"/>
              <a:stretch>
                <a:fillRect/>
              </a:stretch>
            </p:blipFill>
            <p:spPr>
              <a:xfrm>
                <a:off x="1937" y="5661"/>
                <a:ext cx="5171" cy="33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3"/>
            </p:custDataLst>
          </p:nvPr>
        </p:nvCxnSpPr>
        <p:spPr>
          <a:xfrm>
            <a:off x="5890778" y="2670619"/>
            <a:ext cx="2540" cy="3917315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041157" y="3111819"/>
            <a:ext cx="9655416" cy="3157220"/>
            <a:chOff x="1640" y="4471"/>
            <a:chExt cx="15205" cy="4972"/>
          </a:xfrm>
        </p:grpSpPr>
        <p:grpSp>
          <p:nvGrpSpPr>
            <p:cNvPr id="53" name="组合 52"/>
            <p:cNvGrpSpPr/>
            <p:nvPr/>
          </p:nvGrpSpPr>
          <p:grpSpPr>
            <a:xfrm flipH="1">
              <a:off x="1640" y="4471"/>
              <a:ext cx="7704" cy="4972"/>
              <a:chOff x="6027666" y="3296341"/>
              <a:chExt cx="4892048" cy="3157220"/>
            </a:xfrm>
          </p:grpSpPr>
          <p:sp>
            <p:nvSpPr>
              <p:cNvPr id="54" name="矩形 53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296341"/>
                <a:ext cx="4344035" cy="3157220"/>
                <a:chOff x="6575679" y="3296341"/>
                <a:chExt cx="4344035" cy="3157220"/>
              </a:xfrm>
            </p:grpSpPr>
            <p:sp>
              <p:nvSpPr>
                <p:cNvPr id="60" name="矩形 59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18859" y="3296341"/>
                  <a:ext cx="4300855" cy="315722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43319" y="4020241"/>
                  <a:ext cx="4011930" cy="22999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575679" y="3351311"/>
                  <a:ext cx="683199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417468" y="3457759"/>
                  <a:ext cx="3357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的两轮差速式机器人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415970" y="419562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algn="just">
                    <a:lnSpc>
                      <a:spcPct val="125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 quick brown fox jumps over the lazy dog. The quick brown fox jumps over the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25000"/>
                    </a:lnSpc>
                  </a:pP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9407" y="4812"/>
              <a:ext cx="7438" cy="4264"/>
              <a:chOff x="9626" y="4607"/>
              <a:chExt cx="7438" cy="4264"/>
            </a:xfrm>
          </p:grpSpPr>
          <p:sp>
            <p:nvSpPr>
              <p:cNvPr id="70" name="矩形 69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296" y="4607"/>
                <a:ext cx="6768" cy="4264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14"/>
                </p:custDataLst>
              </p:nvPr>
            </p:nvSpPr>
            <p:spPr>
              <a:xfrm>
                <a:off x="10464" y="4846"/>
                <a:ext cx="6410" cy="3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15"/>
                </p:custDataLst>
              </p:nvPr>
            </p:nvCxnSpPr>
            <p:spPr>
              <a:xfrm flipV="1">
                <a:off x="9626" y="4729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4785" y="3857625"/>
            <a:ext cx="2214880" cy="15976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8" r="3804" b="32808"/>
          <a:stretch>
            <a:fillRect/>
          </a:stretch>
        </p:blipFill>
        <p:spPr>
          <a:xfrm>
            <a:off x="8809990" y="3857625"/>
            <a:ext cx="1673860" cy="1415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63825"/>
            <a:ext cx="9672320" cy="3924300"/>
            <a:chOff x="1171" y="4195"/>
            <a:chExt cx="15232" cy="6180"/>
          </a:xfrm>
        </p:grpSpPr>
        <p:grpSp>
          <p:nvGrpSpPr>
            <p:cNvPr id="24" name="组合 23"/>
            <p:cNvGrpSpPr/>
            <p:nvPr/>
          </p:nvGrpSpPr>
          <p:grpSpPr>
            <a:xfrm>
              <a:off x="8699" y="4195"/>
              <a:ext cx="7704" cy="6180"/>
              <a:chOff x="8325" y="4228"/>
              <a:chExt cx="7704" cy="6180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3" y="4228"/>
                <a:ext cx="4" cy="618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261" y="5225"/>
                <a:ext cx="6768" cy="4264"/>
                <a:chOff x="6621781" y="3296342"/>
                <a:chExt cx="4297677" cy="2707516"/>
              </a:xfrm>
            </p:grpSpPr>
            <p:sp>
              <p:nvSpPr>
                <p:cNvPr id="19" name="矩形 1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11413" y="4043048"/>
                  <a:ext cx="4043765" cy="18907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文本框 24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6167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417468" y="3457759"/>
                  <a:ext cx="3357878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ROS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的阿克曼底盘机器人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7" name="矩形 26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038662" y="4500618"/>
                  <a:ext cx="3622887" cy="13004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5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 quick brown fox jumps over the lazy dog. The quick brown fox jumps over the lazy dog. The quick brown fox jumps over the lazy dog. 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8" name="直接连接符 27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7185" y="3448050"/>
            <a:ext cx="1525905" cy="105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7"/>
          <a:srcRect t="8066" r="4891" b="12292"/>
          <a:stretch>
            <a:fillRect/>
          </a:stretch>
        </p:blipFill>
        <p:spPr>
          <a:xfrm>
            <a:off x="2634615" y="4638675"/>
            <a:ext cx="1036320" cy="10261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/>
          <a:srcRect t="14792" r="3176" b="40078"/>
          <a:stretch>
            <a:fillRect/>
          </a:stretch>
        </p:blipFill>
        <p:spPr>
          <a:xfrm>
            <a:off x="3469640" y="3458210"/>
            <a:ext cx="1360805" cy="1127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2021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/>
          <p:nvPr>
            <p:custDataLst>
              <p:tags r:id="rId3"/>
            </p:custDataLst>
          </p:nvPr>
        </p:nvCxnSpPr>
        <p:spPr>
          <a:xfrm>
            <a:off x="5890895" y="2663825"/>
            <a:ext cx="2540" cy="392430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12700">
              <a:srgbClr val="FF0000">
                <a:alpha val="27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047507" y="2953069"/>
            <a:ext cx="9654781" cy="3045460"/>
            <a:chOff x="1640" y="4261"/>
            <a:chExt cx="15204" cy="4796"/>
          </a:xfrm>
        </p:grpSpPr>
        <p:grpSp>
          <p:nvGrpSpPr>
            <p:cNvPr id="73" name="组合 72"/>
            <p:cNvGrpSpPr/>
            <p:nvPr/>
          </p:nvGrpSpPr>
          <p:grpSpPr>
            <a:xfrm>
              <a:off x="9406" y="4597"/>
              <a:ext cx="7438" cy="4264"/>
              <a:chOff x="9626" y="4607"/>
              <a:chExt cx="7438" cy="4264"/>
            </a:xfrm>
          </p:grpSpPr>
          <p:sp>
            <p:nvSpPr>
              <p:cNvPr id="70" name="矩形 69"/>
              <p:cNvSpPr/>
              <p:nvPr>
                <p:custDataLst>
                  <p:tags r:id="rId4"/>
                </p:custDataLst>
              </p:nvPr>
            </p:nvSpPr>
            <p:spPr>
              <a:xfrm>
                <a:off x="10296" y="4607"/>
                <a:ext cx="6768" cy="4264"/>
              </a:xfrm>
              <a:prstGeom prst="rect">
                <a:avLst/>
              </a:prstGeom>
              <a:solidFill>
                <a:srgbClr val="E0DEDE"/>
              </a:solidFill>
              <a:ln>
                <a:noFill/>
              </a:ln>
              <a:effectLst>
                <a:outerShdw blurRad="508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5"/>
                </p:custDataLst>
              </p:nvPr>
            </p:nvSpPr>
            <p:spPr>
              <a:xfrm>
                <a:off x="10464" y="4846"/>
                <a:ext cx="6410" cy="3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cxnSp>
            <p:nvCxnSpPr>
              <p:cNvPr id="72" name="直接连接符 71"/>
              <p:cNvCxnSpPr/>
              <p:nvPr>
                <p:custDataLst>
                  <p:tags r:id="rId6"/>
                </p:custDataLst>
              </p:nvPr>
            </p:nvCxnSpPr>
            <p:spPr>
              <a:xfrm flipV="1">
                <a:off x="9626" y="4729"/>
                <a:ext cx="649" cy="8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flipH="1">
              <a:off x="1640" y="4261"/>
              <a:ext cx="7704" cy="4796"/>
              <a:chOff x="6027666" y="3296341"/>
              <a:chExt cx="4892048" cy="3045460"/>
            </a:xfrm>
          </p:grpSpPr>
          <p:sp>
            <p:nvSpPr>
              <p:cNvPr id="54" name="矩形 53"/>
              <p:cNvSpPr/>
              <p:nvPr>
                <p:custDataLst>
                  <p:tags r:id="rId7"/>
                </p:custDataLst>
              </p:nvPr>
            </p:nvSpPr>
            <p:spPr>
              <a:xfrm rot="2696023">
                <a:off x="6027666" y="3546675"/>
                <a:ext cx="100723" cy="1007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6575679" y="3296341"/>
                <a:ext cx="4344035" cy="3045460"/>
                <a:chOff x="6575679" y="3296341"/>
                <a:chExt cx="4344035" cy="3045460"/>
              </a:xfrm>
            </p:grpSpPr>
            <p:sp>
              <p:nvSpPr>
                <p:cNvPr id="60" name="矩形 5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6680454" y="3296341"/>
                  <a:ext cx="4239260" cy="304546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6793484" y="4020241"/>
                  <a:ext cx="3961765" cy="22663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355965" y="3382089"/>
                  <a:ext cx="3399213" cy="5232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文本框 63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575679" y="3351311"/>
                  <a:ext cx="683199" cy="5835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04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65" name="文本框 64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7417468" y="3457759"/>
                  <a:ext cx="2722880" cy="3987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盾构式星壤钻探机器人</a:t>
                  </a:r>
                  <a:endParaRPr 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6" name="矩形 6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8416605" y="4321356"/>
                  <a:ext cx="2198419" cy="144956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p>
                  <a:pPr algn="just">
                    <a:lnSpc>
                      <a:spcPct val="125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 quick brown fox jumps over the lazy dog. The quick brown fox jumps over the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  <a:p>
                  <a:pPr algn="just">
                    <a:lnSpc>
                      <a:spcPct val="125000"/>
                    </a:lnSpc>
                  </a:pP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68" name="直接连接符 67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6149250" y="3593824"/>
                <a:ext cx="472531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6"/>
          <a:srcRect r="3953" b="-6802"/>
          <a:stretch>
            <a:fillRect/>
          </a:stretch>
        </p:blipFill>
        <p:spPr>
          <a:xfrm rot="5400000">
            <a:off x="9394190" y="3554095"/>
            <a:ext cx="1240790" cy="829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10350" y="3280410"/>
            <a:ext cx="1426845" cy="1397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86725" y="3347720"/>
            <a:ext cx="1512570" cy="1262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rcRect l="2972" t="385" r="-722" b="40917"/>
          <a:stretch>
            <a:fillRect/>
          </a:stretch>
        </p:blipFill>
        <p:spPr>
          <a:xfrm>
            <a:off x="7306310" y="4717415"/>
            <a:ext cx="951865" cy="1016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0"/>
          <a:srcRect t="7031" r="3361" b="21875"/>
          <a:stretch>
            <a:fillRect/>
          </a:stretch>
        </p:blipFill>
        <p:spPr>
          <a:xfrm>
            <a:off x="8845550" y="4677410"/>
            <a:ext cx="821690" cy="1075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067435" y="2673350"/>
            <a:ext cx="10671208" cy="3914775"/>
            <a:chOff x="1171" y="4210"/>
            <a:chExt cx="16805" cy="6165"/>
          </a:xfrm>
        </p:grpSpPr>
        <p:grpSp>
          <p:nvGrpSpPr>
            <p:cNvPr id="24" name="组合 23"/>
            <p:cNvGrpSpPr/>
            <p:nvPr/>
          </p:nvGrpSpPr>
          <p:grpSpPr>
            <a:xfrm>
              <a:off x="8699" y="4210"/>
              <a:ext cx="9277" cy="6165"/>
              <a:chOff x="8325" y="4243"/>
              <a:chExt cx="9277" cy="6165"/>
            </a:xfrm>
          </p:grpSpPr>
          <p:cxnSp>
            <p:nvCxnSpPr>
              <p:cNvPr id="35" name="直接连接符 3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8396" y="4243"/>
                <a:ext cx="1" cy="616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effectLst>
                <a:glow rad="12700">
                  <a:srgbClr val="FF0000">
                    <a:alpha val="27000"/>
                  </a:srgbClr>
                </a:glow>
                <a:softEdge rad="127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>
                <p:custDataLst>
                  <p:tags r:id="rId4"/>
                </p:custDataLst>
              </p:nvPr>
            </p:nvSpPr>
            <p:spPr>
              <a:xfrm rot="2696023">
                <a:off x="8325" y="5619"/>
                <a:ext cx="159" cy="1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9261" y="5225"/>
                <a:ext cx="8341" cy="4313"/>
                <a:chOff x="6621781" y="3296342"/>
                <a:chExt cx="5296564" cy="2738630"/>
              </a:xfrm>
            </p:grpSpPr>
            <p:sp>
              <p:nvSpPr>
                <p:cNvPr id="9" name="矩形 8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6621781" y="3296342"/>
                  <a:ext cx="5236841" cy="2738630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6701254" y="3380476"/>
                  <a:ext cx="569172" cy="5264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711316" y="4043068"/>
                  <a:ext cx="5101586" cy="19214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355840" y="3382063"/>
                  <a:ext cx="4458967" cy="5244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6761672" y="3340182"/>
                  <a:ext cx="683199" cy="5835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rPr>
                    <a:t>05</a:t>
                  </a:r>
                  <a:endPara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书体坊安景臣钢笔行书" panose="02010601030101010101" pitchFamily="2" charset="-122"/>
                    <a:ea typeface="书体坊安景臣钢笔行书" panose="02010601030101010101" pitchFamily="2" charset="-122"/>
                  </a:endParaRPr>
                </a:p>
              </p:txBody>
            </p:sp>
            <p:sp>
              <p:nvSpPr>
                <p:cNvPr id="19" name="文本框 18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417468" y="3457759"/>
                  <a:ext cx="4500877" cy="3987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基于</a:t>
                  </a:r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TUSS4470</a:t>
                  </a:r>
                  <a:r>
                    <a:rPr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芯片的超声波接近传感器</a:t>
                  </a:r>
                  <a:endPara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038662" y="4500618"/>
                  <a:ext cx="3622887" cy="13004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algn="just">
                    <a:lnSpc>
                      <a:spcPct val="125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rPr>
                    <a:t>The quick brown fox jumps over the lazy dog. The quick brown fox jumps over the lazy dog. The quick brown fox jumps over the lazy dog. 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8517" y="5694"/>
                <a:ext cx="74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0">
              <a:off x="1171" y="4961"/>
              <a:ext cx="7479" cy="4264"/>
              <a:chOff x="6621781" y="3296342"/>
              <a:chExt cx="4749074" cy="2707516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621781" y="3296342"/>
                <a:ext cx="4297677" cy="2707516"/>
                <a:chOff x="6621781" y="3296342"/>
                <a:chExt cx="4297677" cy="2707516"/>
              </a:xfrm>
            </p:grpSpPr>
            <p:sp>
              <p:nvSpPr>
                <p:cNvPr id="48" name="矩形 4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621781" y="3296342"/>
                  <a:ext cx="4297677" cy="270751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96406" y="3448107"/>
                  <a:ext cx="4002405" cy="2485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55" name="直接连接符 54"/>
              <p:cNvCxnSpPr/>
              <p:nvPr>
                <p:custDataLst>
                  <p:tags r:id="rId15"/>
                </p:custDataLst>
              </p:nvPr>
            </p:nvCxnSpPr>
            <p:spPr>
              <a:xfrm flipH="1" flipV="1">
                <a:off x="10933975" y="3741779"/>
                <a:ext cx="436880" cy="6350"/>
              </a:xfrm>
              <a:prstGeom prst="line">
                <a:avLst/>
              </a:prstGeom>
              <a:ln w="12700">
                <a:solidFill>
                  <a:srgbClr val="C0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 descr="Overall circui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2410" y="3382645"/>
            <a:ext cx="1667510" cy="1163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95" y="3426460"/>
            <a:ext cx="1960880" cy="1019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4745" y="4293235"/>
            <a:ext cx="916305" cy="1716405"/>
          </a:xfrm>
          <a:prstGeom prst="rect">
            <a:avLst/>
          </a:prstGeom>
        </p:spPr>
      </p:pic>
      <p:pic>
        <p:nvPicPr>
          <p:cNvPr id="5" name="图片 4" descr="虚拟示波器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9260" y="4693285"/>
            <a:ext cx="1252855" cy="931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</p:spPr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92911" y="772632"/>
            <a:ext cx="11837048" cy="1893161"/>
          </a:xfrm>
          <a:prstGeom prst="rect">
            <a:avLst/>
          </a:prstGeom>
          <a:solidFill>
            <a:srgbClr val="2954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9" t="37071" r="25722" b="17205"/>
          <a:stretch>
            <a:fillRect/>
          </a:stretch>
        </p:blipFill>
        <p:spPr>
          <a:xfrm flipH="1">
            <a:off x="192911" y="772632"/>
            <a:ext cx="4353975" cy="1898684"/>
          </a:xfrm>
          <a:custGeom>
            <a:avLst/>
            <a:gdLst>
              <a:gd name="connsiteX0" fmla="*/ 0 w 6096000"/>
              <a:gd name="connsiteY0" fmla="*/ 0 h 2369562"/>
              <a:gd name="connsiteX1" fmla="*/ 6096000 w 6096000"/>
              <a:gd name="connsiteY1" fmla="*/ 0 h 2369562"/>
              <a:gd name="connsiteX2" fmla="*/ 6096000 w 6096000"/>
              <a:gd name="connsiteY2" fmla="*/ 2369562 h 2369562"/>
              <a:gd name="connsiteX3" fmla="*/ 0 w 6096000"/>
              <a:gd name="connsiteY3" fmla="*/ 2369562 h 23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369562">
                <a:moveTo>
                  <a:pt x="0" y="0"/>
                </a:moveTo>
                <a:lnTo>
                  <a:pt x="6096000" y="0"/>
                </a:lnTo>
                <a:lnTo>
                  <a:pt x="6096000" y="2369562"/>
                </a:lnTo>
                <a:lnTo>
                  <a:pt x="0" y="2369562"/>
                </a:lnTo>
                <a:close/>
              </a:path>
            </a:pathLst>
          </a:custGeom>
        </p:spPr>
      </p:pic>
      <p:sp>
        <p:nvSpPr>
          <p:cNvPr id="11" name="TextBox 16"/>
          <p:cNvSpPr txBox="1"/>
          <p:nvPr/>
        </p:nvSpPr>
        <p:spPr>
          <a:xfrm>
            <a:off x="5378081" y="1075643"/>
            <a:ext cx="246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rPr>
              <a:t>科创经历</a:t>
            </a:r>
            <a:endParaRPr lang="id-ID" sz="3600" spc="1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806030504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512761" y="1721974"/>
            <a:ext cx="6952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4"/>
          <p:cNvSpPr txBox="1"/>
          <p:nvPr/>
        </p:nvSpPr>
        <p:spPr>
          <a:xfrm>
            <a:off x="5378081" y="1719213"/>
            <a:ext cx="2210616" cy="5352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rPr>
              <a:t>2019-2023</a:t>
            </a:r>
            <a:endParaRPr lang="zh-CN" altLang="en-US" sz="1800" kern="100" dirty="0">
              <a:solidFill>
                <a:schemeClr val="bg1"/>
              </a:solidFill>
              <a:effectLst/>
              <a:latin typeface="Arial Unicode MS" panose="020B0604020202020204" pitchFamily="34" charset="-122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118360" y="2875915"/>
            <a:ext cx="3170555" cy="3390265"/>
            <a:chOff x="1759" y="4645"/>
            <a:chExt cx="4993" cy="533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6" y="4646"/>
              <a:ext cx="3766" cy="5339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 rot="0">
              <a:off x="1759" y="4645"/>
              <a:ext cx="1227" cy="5255"/>
              <a:chOff x="-782" y="4783"/>
              <a:chExt cx="1229" cy="5290"/>
            </a:xfrm>
          </p:grpSpPr>
          <p:sp>
            <p:nvSpPr>
              <p:cNvPr id="10" name="PA-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-782" y="4783"/>
                <a:ext cx="1229" cy="5290"/>
              </a:xfrm>
              <a:prstGeom prst="rect">
                <a:avLst/>
              </a:prstGeom>
              <a:solidFill>
                <a:srgbClr val="305A81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23" name="TextBox 1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727" y="6357"/>
                <a:ext cx="1174" cy="22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3600" spc="100" dirty="0">
                    <a:ln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专利</a:t>
                </a:r>
                <a:endParaRPr lang="zh-CN" altLang="en-US" sz="3600" spc="100" dirty="0">
                  <a:ln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</p:grpSp>
      </p:grp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5937250" y="4102100"/>
            <a:ext cx="4364355" cy="1263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zh-CN" altLang="en-US" sz="2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rPr>
              <a:t>一种健身模拟装置</a:t>
            </a:r>
            <a:endParaRPr lang="zh-CN" altLang="en-US" sz="28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  <a:sym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ISLIDE.VECTOR" val="676fecc8-5938-4c2a-98aa-ea8df123951c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VECTOR" val="676fecc8-5938-4c2a-98aa-ea8df123951c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VECTOR" val="676fecc8-5938-4c2a-98aa-ea8df123951c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PA" val="v5.2.4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PA" val="v5.2.4"/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PA" val="v5.2.4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PA" val="v5.2.4"/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PA" val="v5.2.4"/>
</p:tagLst>
</file>

<file path=ppt/tags/tag89.xml><?xml version="1.0" encoding="utf-8"?>
<p:tagLst xmlns:p="http://schemas.openxmlformats.org/presentationml/2006/main">
  <p:tag name="ISLIDE.VECTOR" val="676fecc8-5938-4c2a-98aa-ea8df123951c"/>
</p:tagLst>
</file>

<file path=ppt/tags/tag9.xml><?xml version="1.0" encoding="utf-8"?>
<p:tagLst xmlns:p="http://schemas.openxmlformats.org/presentationml/2006/main">
  <p:tag name="PA" val="v5.2.4"/>
</p:tagLst>
</file>

<file path=ppt/tags/tag90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WPS 演示</Application>
  <PresentationFormat>宽屏</PresentationFormat>
  <Paragraphs>145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Light</vt:lpstr>
      <vt:lpstr>Open Sans</vt:lpstr>
      <vt:lpstr>微软雅黑</vt:lpstr>
      <vt:lpstr>Times New Roman</vt:lpstr>
      <vt:lpstr>Arial Unicode MS</vt:lpstr>
      <vt:lpstr>方正粗宋简体</vt:lpstr>
      <vt:lpstr>等线</vt:lpstr>
      <vt:lpstr>Arial Unicode MS</vt:lpstr>
      <vt:lpstr>等线 Light</vt:lpstr>
      <vt:lpstr>Calibri</vt:lpstr>
      <vt:lpstr>Yu Gothic UI Semibold</vt:lpstr>
      <vt:lpstr>汉仪方叠体简</vt:lpstr>
      <vt:lpstr>汉仪旗黑Y3-35简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316</cp:revision>
  <dcterms:created xsi:type="dcterms:W3CDTF">2019-03-24T06:22:00Z</dcterms:created>
  <dcterms:modified xsi:type="dcterms:W3CDTF">2023-05-11T14:46:32Z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58318D376F96425990728BDBE82A731F_12</vt:lpwstr>
  </property>
  <property fmtid="{D5CDD505-2E9C-101B-9397-08002B2CF9AE}" pid="3" name="KSOProductBuildVer">
    <vt:lpwstr>2052-11.1.0.14309</vt:lpwstr>
  </property>
</Properties>
</file>